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3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4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8" r:id="rId2"/>
    <p:sldId id="287" r:id="rId3"/>
    <p:sldId id="288" r:id="rId4"/>
    <p:sldId id="289" r:id="rId5"/>
    <p:sldId id="290" r:id="rId6"/>
    <p:sldId id="323" r:id="rId7"/>
    <p:sldId id="292" r:id="rId8"/>
    <p:sldId id="293" r:id="rId9"/>
    <p:sldId id="294" r:id="rId10"/>
    <p:sldId id="295" r:id="rId11"/>
    <p:sldId id="297" r:id="rId12"/>
    <p:sldId id="296" r:id="rId13"/>
    <p:sldId id="324" r:id="rId14"/>
    <p:sldId id="299" r:id="rId15"/>
    <p:sldId id="300" r:id="rId16"/>
    <p:sldId id="301" r:id="rId17"/>
    <p:sldId id="302" r:id="rId18"/>
    <p:sldId id="303" r:id="rId19"/>
    <p:sldId id="325" r:id="rId20"/>
    <p:sldId id="304" r:id="rId21"/>
    <p:sldId id="305" r:id="rId22"/>
    <p:sldId id="306" r:id="rId23"/>
    <p:sldId id="307" r:id="rId24"/>
    <p:sldId id="308" r:id="rId25"/>
    <p:sldId id="309" r:id="rId26"/>
    <p:sldId id="321" r:id="rId27"/>
    <p:sldId id="322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9"/>
    <p:restoredTop sz="74074"/>
  </p:normalViewPr>
  <p:slideViewPr>
    <p:cSldViewPr snapToGrid="0">
      <p:cViewPr varScale="1">
        <p:scale>
          <a:sx n="100" d="100"/>
          <a:sy n="100" d="100"/>
        </p:scale>
        <p:origin x="12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D5307-233D-1840-86AE-520324F98720}" type="datetimeFigureOut">
              <a:rPr lang="en-BY" smtClean="0"/>
              <a:t>27.09.23</a:t>
            </a:fld>
            <a:endParaRPr lang="en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572A5-A9D9-1C44-93BC-2F19A70C1F1E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53906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Я рад вас всех приветствовать.</a:t>
            </a:r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1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265082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15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901592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16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80788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powerpoint.ahaslides.com</a:t>
            </a:r>
            <a:r>
              <a:rPr lang="en-GB" dirty="0"/>
              <a:t>/slide/97910242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19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10636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.AppleSystemUIFontMonospaced"/>
              </a:rPr>
              <a:t>Kafka Streams </a:t>
            </a:r>
            <a:r>
              <a:rPr lang="ru-RU" dirty="0">
                <a:effectLst/>
                <a:latin typeface=".AppleSystemUIFontMonospaced"/>
              </a:rPr>
              <a:t>является абстракцией над продюсерами и </a:t>
            </a:r>
            <a:r>
              <a:rPr lang="ru-RU" dirty="0" err="1">
                <a:effectLst/>
                <a:latin typeface=".AppleSystemUIFontMonospaced"/>
              </a:rPr>
              <a:t>консьюмерами</a:t>
            </a:r>
            <a:r>
              <a:rPr lang="ru-RU" dirty="0">
                <a:effectLst/>
                <a:latin typeface=".AppleSystemUIFontMonospaced"/>
              </a:rPr>
              <a:t>, позволяющей </a:t>
            </a:r>
          </a:p>
          <a:p>
            <a:r>
              <a:rPr lang="ru-RU" dirty="0">
                <a:effectLst/>
                <a:latin typeface=".AppleSystemUIFontMonospaced"/>
              </a:rPr>
              <a:t>игнорировать низкоуровневые детали и сосредоточиться на обработке данных в </a:t>
            </a:r>
            <a:r>
              <a:rPr lang="en-GB" dirty="0">
                <a:effectLst/>
                <a:latin typeface=".AppleSystemUIFontMonospaced"/>
              </a:rPr>
              <a:t>Kafka.</a:t>
            </a:r>
          </a:p>
          <a:p>
            <a:r>
              <a:rPr lang="ru-RU" dirty="0">
                <a:effectLst/>
                <a:latin typeface=".AppleSystemUIFontMonospaced"/>
              </a:rPr>
              <a:t>Поскольку </a:t>
            </a:r>
            <a:r>
              <a:rPr lang="en-GB" dirty="0">
                <a:effectLst/>
                <a:latin typeface=".AppleSystemUIFontMonospaced"/>
              </a:rPr>
              <a:t>Kafka Streams </a:t>
            </a:r>
            <a:r>
              <a:rPr lang="ru-RU" dirty="0">
                <a:effectLst/>
                <a:latin typeface=".AppleSystemUIFontMonospaced"/>
              </a:rPr>
              <a:t>работает на основе декларативного подхода, код обработки, </a:t>
            </a:r>
          </a:p>
          <a:p>
            <a:r>
              <a:rPr lang="ru-RU" dirty="0">
                <a:effectLst/>
                <a:latin typeface=".AppleSystemUIFontMonospaced"/>
              </a:rPr>
              <a:t>написанный с использованием </a:t>
            </a:r>
            <a:r>
              <a:rPr lang="en-GB" dirty="0">
                <a:effectLst/>
                <a:latin typeface=".AppleSystemUIFontMonospaced"/>
              </a:rPr>
              <a:t>Kafka Streams, </a:t>
            </a:r>
            <a:r>
              <a:rPr lang="ru-RU" dirty="0">
                <a:effectLst/>
                <a:latin typeface=".AppleSystemUIFontMonospaced"/>
              </a:rPr>
              <a:t>намного более лаконичен, чем код, </a:t>
            </a:r>
          </a:p>
          <a:p>
            <a:r>
              <a:rPr lang="ru-RU" dirty="0">
                <a:effectLst/>
                <a:latin typeface=".AppleSystemUIFontMonospaced"/>
              </a:rPr>
              <a:t>написанный с использованием низкоуровневых клиентов </a:t>
            </a:r>
            <a:r>
              <a:rPr lang="en-GB" dirty="0">
                <a:effectLst/>
                <a:latin typeface=".AppleSystemUIFontMonospaced"/>
              </a:rPr>
              <a:t>Kafka.</a:t>
            </a:r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20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87685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21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80443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22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217240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25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859483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effectLst/>
                <a:latin typeface="Helvetica Neue" panose="02000503000000020004" pitchFamily="2" charset="0"/>
              </a:rPr>
              <a:t>KTable</a:t>
            </a:r>
            <a:r>
              <a:rPr lang="en-GB" dirty="0">
                <a:effectLst/>
                <a:latin typeface="Helvetica Neue" panose="02000503000000020004" pitchFamily="2" charset="0"/>
              </a:rPr>
              <a:t> - </a:t>
            </a:r>
            <a:r>
              <a:rPr lang="ru-RU" dirty="0">
                <a:effectLst/>
                <a:latin typeface="Helvetica Neue" panose="02000503000000020004" pitchFamily="2" charset="0"/>
              </a:rPr>
              <a:t>это концепция, которая позволяет нам преобразовывать непрерывные потоки данных в упорядоченные таблицы с ключами и значениями. Это мощный инструмент для агрегации, фильтрации, присоединения и анализа данных в реальном времени.</a:t>
            </a:r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С помощью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KTable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мы можем:</a:t>
            </a:r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b="1" dirty="0">
                <a:effectLst/>
                <a:latin typeface="Helvetica Neue" panose="02000503000000020004" pitchFamily="2" charset="0"/>
              </a:rPr>
              <a:t>Агрегировать данные по ключу: </a:t>
            </a:r>
            <a:r>
              <a:rPr lang="ru-RU" dirty="0">
                <a:effectLst/>
                <a:latin typeface="Helvetica Neue" panose="02000503000000020004" pitchFamily="2" charset="0"/>
              </a:rPr>
              <a:t>Мы можем создавать таблицы, в которых ключом является какой-либо атрибут, а значением - результат агрегации данных для этого ключа. Это позволяет нам легко вычислять суммы, средние значения и другие агрегаты.</a:t>
            </a:r>
          </a:p>
          <a:p>
            <a:r>
              <a:rPr lang="ru-RU" b="1" dirty="0">
                <a:effectLst/>
                <a:latin typeface="Helvetica Neue" panose="02000503000000020004" pitchFamily="2" charset="0"/>
              </a:rPr>
              <a:t>Присоединять данные из разных источников: </a:t>
            </a:r>
            <a:r>
              <a:rPr lang="ru-RU" dirty="0">
                <a:effectLst/>
                <a:latin typeface="Helvetica Neue" panose="02000503000000020004" pitchFamily="2" charset="0"/>
              </a:rPr>
              <a:t>Мы можем объединять потоки данных, добавляя информацию из других таблиц и потоков. Это особенно полезно, когда нам нужно обогатить данные информацией из внешних источников.</a:t>
            </a:r>
          </a:p>
          <a:p>
            <a:r>
              <a:rPr lang="ru-RU" b="1" dirty="0">
                <a:effectLst/>
                <a:latin typeface="Helvetica Neue" panose="02000503000000020004" pitchFamily="2" charset="0"/>
              </a:rPr>
              <a:t>Фильтровать и преобразовывать данные: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KTable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позволяет нам легко фильтровать и преобразовывать данные, исключая ненужные или изменяя формат, чтобы соответствовать нашим потребностям.</a:t>
            </a:r>
          </a:p>
          <a:p>
            <a:r>
              <a:rPr lang="ru-RU" b="1" dirty="0">
                <a:effectLst/>
                <a:latin typeface="Helvetica Neue" panose="02000503000000020004" pitchFamily="2" charset="0"/>
              </a:rPr>
              <a:t>Вычислять агрегаты по времени: </a:t>
            </a:r>
            <a:r>
              <a:rPr lang="ru-RU" dirty="0">
                <a:effectLst/>
                <a:latin typeface="Helvetica Neue" panose="02000503000000020004" pitchFamily="2" charset="0"/>
              </a:rPr>
              <a:t>Мы можем создавать временные окна и вычислять агрегаты внутри них, что позволяет анализировать динамику данных во времени.</a:t>
            </a:r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26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867621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28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90685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29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9917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Меня зовут Женя. 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Я член команды </a:t>
            </a:r>
            <a:r>
              <a:rPr lang="en-GB" dirty="0">
                <a:effectLst/>
                <a:latin typeface="Helvetica Neue" panose="02000503000000020004" pitchFamily="2" charset="0"/>
              </a:rPr>
              <a:t>Multi-white-label, </a:t>
            </a:r>
            <a:r>
              <a:rPr lang="ru-RU" dirty="0">
                <a:effectLst/>
                <a:latin typeface="Helvetica Neue" panose="02000503000000020004" pitchFamily="2" charset="0"/>
              </a:rPr>
              <a:t>которая занимается разделом спорт в нашей компании. </a:t>
            </a:r>
          </a:p>
          <a:p>
            <a:endParaRPr lang="ru-RU" dirty="0"/>
          </a:p>
          <a:p>
            <a:r>
              <a:rPr lang="ru-RU" dirty="0"/>
              <a:t>Доклад появился по двум причинам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Донести те проблемы и ту боль, с которой я столкнулся работая с </a:t>
            </a:r>
            <a:r>
              <a:rPr lang="en-US" dirty="0" err="1"/>
              <a:t>KsqlDB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Просьбы Кости Кондакова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2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11054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Это временные окна без перекрытия, которые не накладываются друг на друга. Каждое окно начинается и завершается строго в соответствии с указанными интервалами. </a:t>
            </a:r>
          </a:p>
          <a:p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Это подходит, когда нам нужен дискретный анализ данных во времени.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30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84749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Это временные окна, которые "прыгают" через поток данных с перекрытием. Мы указываем длительность окна и интервал его смещения. </a:t>
            </a:r>
          </a:p>
          <a:p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Такие окна полезны, когда нам нужно проводить анализ с перекрытием данных.</a:t>
            </a:r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31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009077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Эти окна группируют данные в сессии, основанные на временных интервалах между событиями. </a:t>
            </a:r>
          </a:p>
          <a:p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Сессионные окна полезны для анализа взаимодействий между событиями в потоке.</a:t>
            </a:r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32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196129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Sliding Window 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представляет собой окно, которое "скользит" по потоку данных с перекрытием.</a:t>
            </a:r>
          </a:p>
          <a:p>
            <a:pPr algn="l"/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В этом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окне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мы задаем длительность окна и интервал смещения (как часто окно "скользит"). Это позволяет проводить анализ данных внутри окон, </a:t>
            </a:r>
          </a:p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которые могут перекрываться с предыдущими окнами.</a:t>
            </a:r>
          </a:p>
          <a:p>
            <a:pPr algn="l"/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Преимущества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Sliding Window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включают возможность более частого и непрерывного анализа данных по сравнению с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Tumbling Window,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который имеет дискретные окна без перекрытия. </a:t>
            </a:r>
          </a:p>
          <a:p>
            <a:pPr algn="l"/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Sliding Window 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особенно полезно, когда нам нужно следить за изменениями данных и трендами в реальном времени с более гибкими временными интервалами.</a:t>
            </a:r>
          </a:p>
          <a:p>
            <a:pPr algn="l"/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33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162814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34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67989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36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78633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3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938112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Проблема</a:t>
            </a:r>
            <a:r>
              <a:rPr lang="en-US" dirty="0"/>
              <a:t>: ”</a:t>
            </a:r>
            <a:r>
              <a:rPr lang="ru-RU" dirty="0"/>
              <a:t>Работает не трогай</a:t>
            </a:r>
            <a:r>
              <a:rPr lang="en-US" dirty="0"/>
              <a:t>”.</a:t>
            </a:r>
            <a:endParaRPr lang="en-BY" dirty="0"/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4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68528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powerpoint.ahaslides.com</a:t>
            </a:r>
            <a:r>
              <a:rPr lang="en-GB" dirty="0"/>
              <a:t>/slide/97910242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6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5926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Забавный факт. Я провел очень много интервью среди </a:t>
            </a:r>
            <a:r>
              <a:rPr lang="ru-RU" dirty="0" err="1">
                <a:effectLst/>
                <a:latin typeface="Helvetica Neue" panose="02000503000000020004" pitchFamily="2" charset="0"/>
              </a:rPr>
              <a:t>сеньеров</a:t>
            </a:r>
            <a:r>
              <a:rPr lang="ru-RU" dirty="0">
                <a:effectLst/>
                <a:latin typeface="Helvetica Neue" panose="02000503000000020004" pitchFamily="2" charset="0"/>
              </a:rPr>
              <a:t> и </a:t>
            </a:r>
            <a:r>
              <a:rPr lang="ru-RU" dirty="0" err="1">
                <a:effectLst/>
                <a:latin typeface="Helvetica Neue" panose="02000503000000020004" pitchFamily="2" charset="0"/>
              </a:rPr>
              <a:t>лидов</a:t>
            </a:r>
            <a:r>
              <a:rPr lang="ru-RU" dirty="0">
                <a:effectLst/>
                <a:latin typeface="Helvetica Neue" panose="02000503000000020004" pitchFamily="2" charset="0"/>
              </a:rPr>
              <a:t> и я еще не встречал человека,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  <a:latin typeface="Helvetica Neue" panose="02000503000000020004" pitchFamily="2" charset="0"/>
              </a:rPr>
              <a:t>кто бы знал или кто со мной бы согласился что Кафка реализует всем нам известную аббревиатуру </a:t>
            </a:r>
            <a:r>
              <a:rPr lang="en-GB" dirty="0">
                <a:effectLst/>
                <a:latin typeface="Helvetica Neue" panose="02000503000000020004" pitchFamily="2" charset="0"/>
              </a:rPr>
              <a:t>ACID.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Да, она объясняется не привычным нам образом, но есть не мало статей и докладов доказывающих то одну, то другую букву.</a:t>
            </a:r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Kafka - </a:t>
            </a:r>
            <a:r>
              <a:rPr lang="ru-RU" dirty="0">
                <a:effectLst/>
                <a:latin typeface="Helvetica Neue" panose="02000503000000020004" pitchFamily="2" charset="0"/>
              </a:rPr>
              <a:t>это не очередной </a:t>
            </a:r>
            <a:r>
              <a:rPr lang="en-GB" dirty="0">
                <a:effectLst/>
                <a:latin typeface="Helvetica Neue" panose="02000503000000020004" pitchFamily="2" charset="0"/>
              </a:rPr>
              <a:t>Active MQ </a:t>
            </a:r>
            <a:r>
              <a:rPr lang="ru-RU" dirty="0">
                <a:effectLst/>
                <a:latin typeface="Helvetica Neue" panose="02000503000000020004" pitchFamily="2" charset="0"/>
              </a:rPr>
              <a:t>или </a:t>
            </a:r>
            <a:r>
              <a:rPr lang="en-GB" dirty="0">
                <a:effectLst/>
                <a:latin typeface="Helvetica Neue" panose="02000503000000020004" pitchFamily="2" charset="0"/>
              </a:rPr>
              <a:t>RabbitMQ.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7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328859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Одной из основных причин, по которой </a:t>
            </a:r>
            <a:r>
              <a:rPr lang="en-GB" dirty="0">
                <a:effectLst/>
                <a:latin typeface="Helvetica Neue" panose="02000503000000020004" pitchFamily="2" charset="0"/>
              </a:rPr>
              <a:t>Apache Kafka </a:t>
            </a:r>
            <a:r>
              <a:rPr lang="ru-RU" dirty="0">
                <a:effectLst/>
                <a:latin typeface="Helvetica Neue" panose="02000503000000020004" pitchFamily="2" charset="0"/>
              </a:rPr>
              <a:t>стал стандартом де-факто для столь большого числа 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различных вариантов использования, является сочетание четырех мощных концепций</a:t>
            </a:r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8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123361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powerpoint.ahaslides.com</a:t>
            </a:r>
            <a:r>
              <a:rPr lang="en-GB" dirty="0"/>
              <a:t>/slide/97910242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13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74279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effectLst/>
                <a:latin typeface="Helvetica Neue" panose="02000503000000020004" pitchFamily="2" charset="0"/>
              </a:rPr>
              <a:t>KsqlDB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предоставляет нам </a:t>
            </a:r>
            <a:r>
              <a:rPr lang="en-GB" dirty="0">
                <a:effectLst/>
                <a:latin typeface="Helvetica Neue" panose="02000503000000020004" pitchFamily="2" charset="0"/>
              </a:rPr>
              <a:t>API.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Варианты использования: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- </a:t>
            </a:r>
            <a:r>
              <a:rPr lang="en-GB" dirty="0">
                <a:effectLst/>
                <a:latin typeface="Helvetica Neue" panose="02000503000000020004" pitchFamily="2" charset="0"/>
              </a:rPr>
              <a:t>CLI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- client API:</a:t>
            </a:r>
          </a:p>
          <a:p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572A5-A9D9-1C44-93BC-2F19A70C1F1E}" type="slidenum">
              <a:rPr lang="en-BY" smtClean="0"/>
              <a:t>14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60453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4B315-8441-4A55-A520-03FC3428F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3EB6D1-0CBD-4CAE-AC64-809EF8201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96981-6635-4BF6-84F2-3C2E9E89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B2315-E2F3-418E-B6FC-BF62815F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D13F94-343C-44BB-B257-36762A00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10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EE2D3-A1E7-4324-92FE-49163B35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3414B6-DF33-4A56-B929-7703B2A56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6D0C64-C3D4-4BB5-8C85-EDA4995D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22DB01-9ACB-44DD-9DF3-84D87815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9F6613-1868-4C3C-A7B1-86C7A070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26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B0E8FB-2A92-406F-9695-BBDA7AA16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37FF42-575D-4CF4-A204-4C83944E4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CE8B15-3E1B-487E-AD10-B857E504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652971-1BB8-4969-801C-F57B519A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624E5D-F903-4433-B894-E0F87F5F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46B23-9ED9-48C6-B453-AD11BA11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755A5-53DB-429A-B455-D91C201A3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1049AB-48B1-4990-A950-CA801705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0CDD7E-81EA-45B7-95C9-FF780C79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D37DB-DC36-454E-B9D0-DECB67F4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8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2F755-F90E-4A6A-BCBB-0FE581FA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C5B0AD-BD1C-41DB-A846-0FA68E415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DACF8-0A1A-4BE1-91C4-1DDAB0011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52244-F103-40CE-9E0A-7EAA0AE6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B5BBB4-2420-444A-9F4B-0F4660B0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5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0ACE1-75B2-42E1-9A34-76F1B322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4D2E2-EC1D-4CE2-A711-CC7F6C0C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78138A-2F5F-4144-B0EC-1D24CB0FC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A98F08-46B3-4627-BC6D-CC15F160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DE7B3E-A598-41CD-AC66-A6723652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7ED374-330A-4B3B-9AE3-E2FB42F1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23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754416-06CA-4116-9E6B-B6D3979D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3880A-7D58-44D0-ACE5-F47F8D55D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62868E-9F32-40C1-99EF-440ECB8E8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D2D1D3-2237-4919-B0E5-A6D39F9CE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5C34BFC-78D3-43D8-BF78-7DF5F8BC6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B6C1E1-2E2C-49DD-84D4-4B090A1E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97A53B-00F4-447F-9A4F-ECD81089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C3818C-17BB-433F-B5AD-92536FA5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7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55B12-C7AE-410F-944C-3204D81A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72D30A-25AA-49BB-8E0E-BC1035BA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9C019A-AE18-4FCF-B8AF-CF28F114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E8006C-E9C6-416A-A7B6-C231110B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37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F69D2-FFF5-4C21-9C9A-311671C6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0DEBB9-6A49-4BB7-88BE-2EA5089A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753EE8-EDEB-4102-863D-129CFA14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58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CD4A4-411D-4A90-B135-45C9F0FA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AEE365-C522-40C6-86F6-8AFBCEC53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00E363-0794-4059-9D9A-1E74898E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B03CB5-645E-4E4E-A03C-34FF19F9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80A05E-D890-43A8-9474-02C6D08A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E4E2C-99AF-45CC-A893-04BBA593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78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9BEC3-D6B0-41C0-BF75-D404B623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C10BF4-623E-44B3-822C-9C8989280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814F87-E801-41AB-89E8-9A6419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DDA63-6A45-44DC-AF6E-FA684D61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C63FDB-1EA5-42C7-8F7A-6ED68100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72CB38-3F82-4E28-8C3F-35094C6E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58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6D696-26F5-4AB1-9944-3EE5D324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D20A19-DEAB-4DF0-BAE7-386A839F2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42506-1DAE-4703-9F0D-6E4CB60F4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E7F7E-79E9-4C85-A7EC-D18F0E6538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7126D-3717-48FF-94FE-EADF2AA6E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A5388-378B-4C1A-97A7-DC801F5B4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2F104-A3D9-4156-841C-52F8DE6CA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71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1/relationships/webextension" Target="../webextensions/webextension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1/relationships/webextension" Target="../webextensions/webextension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fluent.io/blog/how-real-time-stream-processing-works-with-ksqldb/?_ga=2.11671796.1553171717.1694356571-1012059325.1693763783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confluent.io/blog/crossing-streams-joins-apache-kafka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fluent.io/blog/kafka-streams-vs-ksqldb-compared/" TargetMode="External"/><Relationship Id="rId5" Type="http://schemas.openxmlformats.org/officeDocument/2006/relationships/hyperlink" Target="https://www.confluent.io/blog/okay-store-data-apache-kafka/" TargetMode="External"/><Relationship Id="rId4" Type="http://schemas.openxmlformats.org/officeDocument/2006/relationships/hyperlink" Target="https://www.kai-waehner.de/blog/2020/03/12/can-apache-kafka-replace-database-acid-storage-transactions-sql-nosql-data-lake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1/relationships/webextension" Target="../webextensions/webextension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E2B2E7-B7CE-4633-BF6B-387DC2068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0E8E1-9D9A-408C-8633-28E92D2F3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8410" y="2950393"/>
            <a:ext cx="5903091" cy="957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Kafka</a:t>
            </a:r>
            <a:r>
              <a:rPr lang="ru-RU" sz="5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Streams</a:t>
            </a:r>
            <a:br>
              <a:rPr lang="en-US" sz="5400" dirty="0">
                <a:solidFill>
                  <a:schemeClr val="bg1"/>
                </a:solidFill>
                <a:latin typeface="Montserrat ExtraBold" panose="00000900000000000000" pitchFamily="2" charset="-52"/>
              </a:rPr>
            </a:br>
            <a:r>
              <a:rPr lang="ru-RU" sz="18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Спикер: Евгений Ефименко</a:t>
            </a:r>
          </a:p>
        </p:txBody>
      </p:sp>
    </p:spTree>
    <p:extLst>
      <p:ext uri="{BB962C8B-B14F-4D97-AF65-F5344CB8AC3E}">
        <p14:creationId xmlns:p14="http://schemas.microsoft.com/office/powerpoint/2010/main" val="1104724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Объект 4">
            <a:extLst>
              <a:ext uri="{FF2B5EF4-FFF2-40B4-BE49-F238E27FC236}">
                <a16:creationId xmlns:a16="http://schemas.microsoft.com/office/drawing/2014/main" id="{39F53754-A2DE-4FF3-AE3D-E677DD5C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361698-3D69-402A-9A9E-0EB1BA314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33B39-8C5C-49AF-9A81-BA8ADC4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Основные концепции</a:t>
            </a:r>
            <a:endParaRPr lang="en-GB" sz="4000" b="1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2AD0CC-24DA-4B5C-B360-6B07A55C259C}"/>
              </a:ext>
            </a:extLst>
          </p:cNvPr>
          <p:cNvSpPr/>
          <p:nvPr/>
        </p:nvSpPr>
        <p:spPr>
          <a:xfrm>
            <a:off x="1028503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1</a:t>
            </a:r>
            <a:endParaRPr lang="ru-RU" sz="2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31330B-F70A-4C85-85D5-EC5140E5710F}"/>
              </a:ext>
            </a:extLst>
          </p:cNvPr>
          <p:cNvSpPr/>
          <p:nvPr/>
        </p:nvSpPr>
        <p:spPr>
          <a:xfrm>
            <a:off x="3721442" y="2749812"/>
            <a:ext cx="593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2</a:t>
            </a:r>
            <a:endParaRPr lang="ru-RU" sz="2800" dirty="0"/>
          </a:p>
          <a:p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98B250-9DF8-4682-B98A-8A39951AB257}"/>
              </a:ext>
            </a:extLst>
          </p:cNvPr>
          <p:cNvSpPr/>
          <p:nvPr/>
        </p:nvSpPr>
        <p:spPr>
          <a:xfrm>
            <a:off x="6414384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3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185443-6843-442A-AF7E-F3A108A10905}"/>
              </a:ext>
            </a:extLst>
          </p:cNvPr>
          <p:cNvSpPr/>
          <p:nvPr/>
        </p:nvSpPr>
        <p:spPr>
          <a:xfrm>
            <a:off x="9047181" y="2749811"/>
            <a:ext cx="41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4</a:t>
            </a:r>
            <a:endParaRPr lang="ru-RU" sz="2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98ED1D-C4FF-461C-9C4C-10CA7256CC5E}"/>
              </a:ext>
            </a:extLst>
          </p:cNvPr>
          <p:cNvSpPr/>
          <p:nvPr/>
        </p:nvSpPr>
        <p:spPr>
          <a:xfrm>
            <a:off x="1028503" y="3560324"/>
            <a:ext cx="2064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Publish and subscribe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AF48CB-BCC9-45C0-BEBA-AB990EC25686}"/>
              </a:ext>
            </a:extLst>
          </p:cNvPr>
          <p:cNvSpPr/>
          <p:nvPr/>
        </p:nvSpPr>
        <p:spPr>
          <a:xfrm>
            <a:off x="3721443" y="3584970"/>
            <a:ext cx="2064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Store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77ABA44-BD12-4D6B-BCEF-96012DEA814A}"/>
              </a:ext>
            </a:extLst>
          </p:cNvPr>
          <p:cNvSpPr/>
          <p:nvPr/>
        </p:nvSpPr>
        <p:spPr>
          <a:xfrm>
            <a:off x="6414383" y="3584970"/>
            <a:ext cx="2064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Process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F77059F-8A09-472E-9D0A-4AEA85CDA683}"/>
              </a:ext>
            </a:extLst>
          </p:cNvPr>
          <p:cNvSpPr/>
          <p:nvPr/>
        </p:nvSpPr>
        <p:spPr>
          <a:xfrm>
            <a:off x="9047181" y="3584970"/>
            <a:ext cx="20648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Integration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7CCB876-0A00-47C4-8F84-B0E2FC91422B}"/>
              </a:ext>
            </a:extLst>
          </p:cNvPr>
          <p:cNvSpPr/>
          <p:nvPr/>
        </p:nvSpPr>
        <p:spPr>
          <a:xfrm>
            <a:off x="6192627" y="2554224"/>
            <a:ext cx="2455524" cy="3184988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glow rad="139700">
              <a:srgbClr val="EF11C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8C0860-51C2-4B34-9D1B-E6422C948BA6}"/>
              </a:ext>
            </a:extLst>
          </p:cNvPr>
          <p:cNvSpPr txBox="1"/>
          <p:nvPr/>
        </p:nvSpPr>
        <p:spPr>
          <a:xfrm>
            <a:off x="6361666" y="3584970"/>
            <a:ext cx="3100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Process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F1E35-2FD4-486E-AD74-4D99F7E861E2}"/>
              </a:ext>
            </a:extLst>
          </p:cNvPr>
          <p:cNvSpPr txBox="1"/>
          <p:nvPr/>
        </p:nvSpPr>
        <p:spPr>
          <a:xfrm>
            <a:off x="6320194" y="2749811"/>
            <a:ext cx="861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9013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636698" y="365125"/>
            <a:ext cx="10515600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Сравнение </a:t>
            </a:r>
            <a:r>
              <a:rPr lang="en-GB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Kafka</a:t>
            </a:r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Streams</a:t>
            </a:r>
            <a:r>
              <a:rPr lang="en-GB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и </a:t>
            </a:r>
            <a:r>
              <a:rPr lang="en-GB" sz="4000" b="1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ksqlDB</a:t>
            </a:r>
            <a:r>
              <a:rPr lang="en-GB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 - </a:t>
            </a:r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как выбрать</a:t>
            </a:r>
            <a:endParaRPr lang="en-GB" sz="40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85A5C-C955-C82B-CA56-AB388F51B103}"/>
              </a:ext>
            </a:extLst>
          </p:cNvPr>
          <p:cNvSpPr txBox="1"/>
          <p:nvPr/>
        </p:nvSpPr>
        <p:spPr>
          <a:xfrm>
            <a:off x="673749" y="2550907"/>
            <a:ext cx="9444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2000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Ответ сводится к</a:t>
            </a:r>
            <a:r>
              <a:rPr lang="en-US" sz="2000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Montserrat  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сочетанию ресурсов</a:t>
            </a:r>
            <a:endParaRPr lang="en-US" sz="2000" dirty="0">
              <a:solidFill>
                <a:schemeClr val="bg1"/>
              </a:solidFill>
              <a:latin typeface="Montserrat  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способностей команды</a:t>
            </a:r>
            <a:endParaRPr lang="en-US" sz="2000" dirty="0">
              <a:solidFill>
                <a:schemeClr val="bg1"/>
              </a:solidFill>
              <a:latin typeface="Montserrat  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специфики использования</a:t>
            </a:r>
            <a:endParaRPr lang="en-BY" sz="2000" dirty="0">
              <a:solidFill>
                <a:schemeClr val="bg1"/>
              </a:solidFill>
              <a:latin typeface="Montserrat  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678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435030" y="2425888"/>
            <a:ext cx="6123398" cy="184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strike="sngStrike" dirty="0">
                <a:solidFill>
                  <a:schemeClr val="bg1"/>
                </a:solidFill>
                <a:latin typeface="Montserrat  "/>
              </a:rPr>
              <a:t>Вспомним основные концепции </a:t>
            </a:r>
            <a:r>
              <a:rPr lang="en-US" sz="2000" strike="sngStrike" dirty="0">
                <a:solidFill>
                  <a:schemeClr val="bg1"/>
                </a:solidFill>
                <a:latin typeface="Montserrat  "/>
              </a:rPr>
              <a:t>Apache Kafka</a:t>
            </a:r>
            <a:r>
              <a:rPr lang="ru-RU" sz="2000" strike="sngStrike" dirty="0">
                <a:solidFill>
                  <a:schemeClr val="bg1"/>
                </a:solidFill>
                <a:latin typeface="Montserrat  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Познакомимся с </a:t>
            </a:r>
            <a:r>
              <a:rPr lang="en-GB" sz="2000" dirty="0" err="1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KsqlDB</a:t>
            </a:r>
            <a:endParaRPr lang="ru-RU" sz="2000" dirty="0">
              <a:solidFill>
                <a:schemeClr val="bg1"/>
              </a:solidFill>
              <a:highlight>
                <a:srgbClr val="800080"/>
              </a:highlight>
              <a:latin typeface="Montserrat  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Познакомимся с </a:t>
            </a:r>
            <a:r>
              <a:rPr lang="en-US" sz="2000" dirty="0">
                <a:solidFill>
                  <a:schemeClr val="bg1"/>
                </a:solidFill>
                <a:latin typeface="Montserrat  "/>
              </a:rPr>
              <a:t>Kafka Streams</a:t>
            </a:r>
            <a:endParaRPr lang="ru-RU" sz="2000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027415" y="2354112"/>
            <a:ext cx="4720241" cy="23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Применение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Kafka Streams </a:t>
            </a: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для обработки потоковых 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данных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5187E78-16C9-44BE-9D3D-BED77BDB3984}"/>
              </a:ext>
            </a:extLst>
          </p:cNvPr>
          <p:cNvCxnSpPr>
            <a:cxnSpLocks/>
          </p:cNvCxnSpPr>
          <p:nvPr/>
        </p:nvCxnSpPr>
        <p:spPr>
          <a:xfrm>
            <a:off x="5147352" y="2258458"/>
            <a:ext cx="0" cy="262201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5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3256908" y="365125"/>
            <a:ext cx="7895389" cy="574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5400" b="1" dirty="0">
                <a:solidFill>
                  <a:schemeClr val="bg1"/>
                </a:solidFill>
                <a:latin typeface="Helvetica" pitchFamily="2" charset="0"/>
              </a:rPr>
              <a:t>ИНТЕРАКТИВ</a:t>
            </a:r>
            <a:endParaRPr lang="ru-RU" sz="54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AhaSlides - Live Polls and Quizzes">
                <a:extLst>
                  <a:ext uri="{FF2B5EF4-FFF2-40B4-BE49-F238E27FC236}">
                    <a16:creationId xmlns:a16="http://schemas.microsoft.com/office/drawing/2014/main" id="{5E83E4B0-0FFC-404C-E51C-9454E433C7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Add-in 2" title="AhaSlides - Live Polls and Quizzes">
                <a:extLst>
                  <a:ext uri="{FF2B5EF4-FFF2-40B4-BE49-F238E27FC236}">
                    <a16:creationId xmlns:a16="http://schemas.microsoft.com/office/drawing/2014/main" id="{5E83E4B0-0FFC-404C-E51C-9454E433C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03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636698" y="365125"/>
            <a:ext cx="10515600" cy="5419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KsqlDB</a:t>
            </a:r>
            <a:endParaRPr lang="en-GB" sz="48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DD75A-754E-FC83-1D11-E8891EB73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085" y="705160"/>
            <a:ext cx="6516364" cy="54476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4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14098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Недостатки</a:t>
            </a:r>
            <a:endParaRPr lang="en-GB" sz="40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15BA0-3DC7-E59F-E104-4559540BD36D}"/>
              </a:ext>
            </a:extLst>
          </p:cNvPr>
          <p:cNvSpPr txBox="1"/>
          <p:nvPr/>
        </p:nvSpPr>
        <p:spPr>
          <a:xfrm>
            <a:off x="838200" y="1806498"/>
            <a:ext cx="9978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П</a:t>
            </a: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севдо язык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Более сложный барьер для входа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Не покрывает весь </a:t>
            </a:r>
            <a:r>
              <a:rPr lang="en-GB" b="1" i="0" dirty="0">
                <a:solidFill>
                  <a:schemeClr val="bg1"/>
                </a:solidFill>
                <a:effectLst/>
                <a:latin typeface="Montserrat  "/>
              </a:rPr>
              <a:t>Kafka Streams API</a:t>
            </a:r>
            <a:endParaRPr lang="ru-RU" dirty="0">
              <a:solidFill>
                <a:schemeClr val="bg1"/>
              </a:solidFill>
              <a:latin typeface="Montserrat  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Поддержка(обслуживание ложиться на плечи </a:t>
            </a:r>
            <a:r>
              <a:rPr lang="en-GB" b="1" i="0" dirty="0">
                <a:solidFill>
                  <a:schemeClr val="bg1"/>
                </a:solidFill>
                <a:effectLst/>
                <a:latin typeface="Montserrat  "/>
              </a:rPr>
              <a:t>DevOps</a:t>
            </a:r>
            <a:r>
              <a:rPr lang="en-GB" b="0" i="0" dirty="0">
                <a:solidFill>
                  <a:schemeClr val="bg1"/>
                </a:solidFill>
                <a:effectLst/>
                <a:latin typeface="Montserrat  "/>
              </a:rPr>
              <a:t>)</a:t>
            </a:r>
            <a:endParaRPr lang="ru-RU" b="0" i="0" dirty="0">
              <a:solidFill>
                <a:schemeClr val="bg1"/>
              </a:solidFill>
              <a:effectLst/>
              <a:latin typeface="Montserrat  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Собственные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Montserrat  "/>
              </a:rPr>
              <a:t>логи</a:t>
            </a:r>
            <a:endParaRPr lang="ru-RU" dirty="0">
              <a:solidFill>
                <a:schemeClr val="bg1"/>
              </a:solidFill>
              <a:latin typeface="Montserrat  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Миграция скриптов(создание, хранение, деплой)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Нет способов управлять </a:t>
            </a:r>
            <a:r>
              <a:rPr lang="en-GB" b="0" i="0" dirty="0">
                <a:solidFill>
                  <a:schemeClr val="bg1"/>
                </a:solidFill>
                <a:effectLst/>
                <a:latin typeface="Montserrat  "/>
              </a:rPr>
              <a:t>consumer-groups(</a:t>
            </a:r>
            <a:r>
              <a:rPr lang="ru-RU" b="0" i="1" dirty="0">
                <a:solidFill>
                  <a:schemeClr val="bg1"/>
                </a:solidFill>
                <a:effectLst/>
                <a:latin typeface="Montserrat  "/>
              </a:rPr>
              <a:t>По крайней мере не нашел как это сделать</a:t>
            </a: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Нет возможности написать свою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Montserrat  "/>
              </a:rPr>
              <a:t>кастомную</a:t>
            </a: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 логику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Т</a:t>
            </a:r>
            <a:r>
              <a:rPr lang="ru-RU" b="0" i="0" dirty="0">
                <a:solidFill>
                  <a:schemeClr val="bg1"/>
                </a:solidFill>
                <a:effectLst/>
                <a:latin typeface="Montserrat  "/>
              </a:rPr>
              <a:t>есты</a:t>
            </a:r>
          </a:p>
        </p:txBody>
      </p:sp>
    </p:spTree>
    <p:extLst>
      <p:ext uri="{BB962C8B-B14F-4D97-AF65-F5344CB8AC3E}">
        <p14:creationId xmlns:p14="http://schemas.microsoft.com/office/powerpoint/2010/main" val="394022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14098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Резюмируем</a:t>
            </a:r>
            <a:endParaRPr lang="en-GB" sz="40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15BA0-3DC7-E59F-E104-4559540BD36D}"/>
              </a:ext>
            </a:extLst>
          </p:cNvPr>
          <p:cNvSpPr txBox="1"/>
          <p:nvPr/>
        </p:nvSpPr>
        <p:spPr>
          <a:xfrm>
            <a:off x="838200" y="1806498"/>
            <a:ext cx="9978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Исчезла необходимость создавать 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задачи в 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-52"/>
              </a:rPr>
              <a:t>helpdesk</a:t>
            </a:r>
            <a:endParaRPr lang="ru-RU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Вместо суток задачи стало возможно делать в течении часа</a:t>
            </a:r>
            <a:endParaRPr lang="en-US" dirty="0">
              <a:solidFill>
                <a:schemeClr val="bg1"/>
              </a:solidFill>
              <a:latin typeface="Montserrat  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Исчезла необходимость 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делить территорию </a:t>
            </a:r>
            <a:r>
              <a:rPr lang="ru-RU" dirty="0">
                <a:solidFill>
                  <a:schemeClr val="bg1"/>
                </a:solidFill>
                <a:latin typeface="Montserrat  "/>
              </a:rPr>
              <a:t>с </a:t>
            </a:r>
            <a:r>
              <a:rPr lang="en-US" dirty="0">
                <a:solidFill>
                  <a:schemeClr val="bg1"/>
                </a:solidFill>
                <a:latin typeface="Montserrat  "/>
              </a:rPr>
              <a:t>OPS </a:t>
            </a:r>
            <a:r>
              <a:rPr lang="ru-RU" dirty="0">
                <a:solidFill>
                  <a:schemeClr val="bg1"/>
                </a:solidFill>
                <a:latin typeface="Montserrat  "/>
              </a:rPr>
              <a:t>стороной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Освободившееся время </a:t>
            </a:r>
            <a:r>
              <a:rPr lang="en-US" dirty="0">
                <a:solidFill>
                  <a:schemeClr val="bg1"/>
                </a:solidFill>
                <a:latin typeface="Montserrat  "/>
              </a:rPr>
              <a:t>OPS</a:t>
            </a:r>
            <a:r>
              <a:rPr lang="ru-RU" dirty="0">
                <a:solidFill>
                  <a:schemeClr val="bg1"/>
                </a:solidFill>
                <a:latin typeface="Montserrat  "/>
              </a:rPr>
              <a:t> могут потратить на другие задачи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Сохранение отношений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Исчезла необходимость заботиться о поставке 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миграций на </a:t>
            </a:r>
            <a:r>
              <a:rPr lang="ru-RU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енвы</a:t>
            </a:r>
            <a:endParaRPr lang="ru-RU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Стали 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покрывать тестами </a:t>
            </a:r>
            <a:r>
              <a:rPr lang="ru-RU" dirty="0">
                <a:solidFill>
                  <a:schemeClr val="bg1"/>
                </a:solidFill>
                <a:latin typeface="Montserrat  "/>
              </a:rPr>
              <a:t>бизнес логику в стримах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Montserrat  "/>
              </a:rPr>
              <a:t>Задачи связанные 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с трансформацией </a:t>
            </a:r>
            <a:r>
              <a:rPr lang="ru-RU" dirty="0">
                <a:solidFill>
                  <a:schemeClr val="bg1"/>
                </a:solidFill>
                <a:latin typeface="Montserrat  "/>
              </a:rPr>
              <a:t>реализуются намного быстрее</a:t>
            </a:r>
            <a:br>
              <a:rPr lang="ru-RU" dirty="0">
                <a:solidFill>
                  <a:srgbClr val="BCBEC4"/>
                </a:solidFill>
                <a:latin typeface="Helvetica" pitchFamily="2" charset="0"/>
              </a:rPr>
            </a:br>
            <a:endParaRPr lang="ru-RU" b="0" i="0" dirty="0">
              <a:solidFill>
                <a:srgbClr val="BCBEC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4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730004" y="2354112"/>
            <a:ext cx="10623795" cy="2149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5601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075434" y="2304182"/>
            <a:ext cx="7116566" cy="1540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strike="sngStrike" dirty="0">
                <a:solidFill>
                  <a:schemeClr val="bg1"/>
                </a:solidFill>
                <a:latin typeface="Montserrat  "/>
              </a:rPr>
              <a:t>Вспомним основные концепции </a:t>
            </a:r>
            <a:r>
              <a:rPr lang="en-US" sz="2000" strike="sngStrike" dirty="0">
                <a:solidFill>
                  <a:schemeClr val="bg1"/>
                </a:solidFill>
                <a:latin typeface="Montserrat  "/>
              </a:rPr>
              <a:t>Apache Kafka</a:t>
            </a:r>
            <a:r>
              <a:rPr lang="ru-RU" sz="2000" strike="sngStrike" dirty="0">
                <a:solidFill>
                  <a:schemeClr val="bg1"/>
                </a:solidFill>
                <a:latin typeface="Montserrat  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000" strike="sngStrike" dirty="0">
                <a:solidFill>
                  <a:schemeClr val="bg1"/>
                </a:solidFill>
                <a:latin typeface="Montserrat  "/>
              </a:rPr>
              <a:t>Познакомимся с </a:t>
            </a:r>
            <a:r>
              <a:rPr lang="en-GB" sz="2000" strike="sngStrike" dirty="0" err="1">
                <a:solidFill>
                  <a:schemeClr val="bg1"/>
                </a:solidFill>
                <a:latin typeface="Montserrat  "/>
              </a:rPr>
              <a:t>KsqlDB</a:t>
            </a:r>
            <a:endParaRPr lang="ru-RU" sz="2000" strike="sngStrike" dirty="0">
              <a:solidFill>
                <a:schemeClr val="bg1"/>
              </a:solidFill>
              <a:latin typeface="Montserrat  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Познакомимся с </a:t>
            </a:r>
            <a:r>
              <a:rPr lang="en-US" sz="2000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Kafka Streams</a:t>
            </a:r>
            <a:endParaRPr lang="ru-RU" sz="2000" dirty="0">
              <a:solidFill>
                <a:schemeClr val="bg1"/>
              </a:solidFill>
              <a:highlight>
                <a:srgbClr val="800080"/>
              </a:highlight>
              <a:latin typeface="Montserrat  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730005" y="2354112"/>
            <a:ext cx="4068026" cy="2149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Применение </a:t>
            </a: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Kafka Streams </a:t>
            </a: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для обработки потоковых данных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92383C0-26BE-4E05-BA64-F784FF1217A7}"/>
              </a:ext>
            </a:extLst>
          </p:cNvPr>
          <p:cNvCxnSpPr>
            <a:cxnSpLocks/>
          </p:cNvCxnSpPr>
          <p:nvPr/>
        </p:nvCxnSpPr>
        <p:spPr>
          <a:xfrm>
            <a:off x="4890498" y="2117993"/>
            <a:ext cx="0" cy="262201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6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3256908" y="365125"/>
            <a:ext cx="7895389" cy="574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5400" b="1" dirty="0">
                <a:solidFill>
                  <a:schemeClr val="bg1"/>
                </a:solidFill>
                <a:latin typeface="Helvetica" pitchFamily="2" charset="0"/>
              </a:rPr>
              <a:t>ИНТЕРАКТИВ</a:t>
            </a:r>
            <a:endParaRPr lang="ru-RU" sz="54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AhaSlides - Live Polls and Quizzes">
                <a:extLst>
                  <a:ext uri="{FF2B5EF4-FFF2-40B4-BE49-F238E27FC236}">
                    <a16:creationId xmlns:a16="http://schemas.microsoft.com/office/drawing/2014/main" id="{5E83E4B0-0FFC-404C-E51C-9454E433C7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Add-in 2" title="AhaSlides - Live Polls and Quizzes">
                <a:extLst>
                  <a:ext uri="{FF2B5EF4-FFF2-40B4-BE49-F238E27FC236}">
                    <a16:creationId xmlns:a16="http://schemas.microsoft.com/office/drawing/2014/main" id="{5E83E4B0-0FFC-404C-E51C-9454E433C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18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E2B2E7-B7CE-4633-BF6B-387DC2068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7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8B0CDA-93AC-4862-A0A3-0A2BFE5A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4" y="1641703"/>
            <a:ext cx="3021456" cy="3021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1B1A9-89D0-4DC2-9884-78D85F964F91}"/>
              </a:ext>
            </a:extLst>
          </p:cNvPr>
          <p:cNvSpPr txBox="1"/>
          <p:nvPr/>
        </p:nvSpPr>
        <p:spPr>
          <a:xfrm>
            <a:off x="5186195" y="1536604"/>
            <a:ext cx="66576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Евгений Ефименко</a:t>
            </a:r>
            <a:br>
              <a:rPr lang="ru-RU" dirty="0">
                <a:solidFill>
                  <a:schemeClr val="bg1"/>
                </a:solidFill>
                <a:latin typeface="Montserrat Medium" panose="00000600000000000000" pitchFamily="2" charset="-52"/>
              </a:rPr>
            </a:br>
            <a:r>
              <a:rPr lang="ru-RU" dirty="0" err="1">
                <a:solidFill>
                  <a:schemeClr val="bg1"/>
                </a:solidFill>
                <a:latin typeface="Montserrat Medium" panose="00000600000000000000" pitchFamily="2" charset="-52"/>
              </a:rPr>
              <a:t>Senior</a:t>
            </a:r>
            <a:r>
              <a:rPr lang="ru-RU" dirty="0">
                <a:solidFill>
                  <a:schemeClr val="bg1"/>
                </a:solidFill>
                <a:latin typeface="Montserrat Medium" panose="00000600000000000000" pitchFamily="2" charset="-52"/>
              </a:rPr>
              <a:t> Java-разработчик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2" charset="-5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2" charset="-52"/>
              </a:rPr>
              <a:t>DatsTeam</a:t>
            </a:r>
            <a:endParaRPr lang="ru-RU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 Medium" panose="00000600000000000000" pitchFamily="2" charset="-52"/>
              </a:rPr>
              <a:t>MWL Sport</a:t>
            </a:r>
          </a:p>
          <a:p>
            <a:endParaRPr lang="en-US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    </a:t>
            </a:r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разрабатывал </a:t>
            </a:r>
            <a:r>
              <a:rPr lang="ru-RU" sz="1600" dirty="0" err="1">
                <a:solidFill>
                  <a:schemeClr val="bg1"/>
                </a:solidFill>
                <a:latin typeface="Montserrat Medium" panose="00000600000000000000" pitchFamily="2" charset="-52"/>
              </a:rPr>
              <a:t>blockchain</a:t>
            </a:r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и </a:t>
            </a:r>
            <a:r>
              <a:rPr lang="ru-RU" sz="1600" dirty="0" err="1">
                <a:solidFill>
                  <a:schemeClr val="bg1"/>
                </a:solidFill>
                <a:latin typeface="Montserrat Medium" panose="00000600000000000000" pitchFamily="2" charset="-52"/>
              </a:rPr>
              <a:t>smart</a:t>
            </a:r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ontserrat Medium" panose="00000600000000000000" pitchFamily="2" charset="-52"/>
              </a:rPr>
              <a:t>contracts</a:t>
            </a:r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под него на </a:t>
            </a:r>
            <a:r>
              <a:rPr lang="ru-RU" sz="1600" dirty="0" err="1">
                <a:solidFill>
                  <a:schemeClr val="bg1"/>
                </a:solidFill>
                <a:latin typeface="Montserrat Medium" panose="00000600000000000000" pitchFamily="2" charset="-52"/>
              </a:rPr>
              <a:t>Kotlin</a:t>
            </a:r>
            <a:endParaRPr lang="en-US" sz="1600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endParaRPr lang="ru-RU" sz="1600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r>
              <a:rPr lang="en-US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      </a:t>
            </a:r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учусь играть на барабанах</a:t>
            </a:r>
            <a:endParaRPr lang="en-US" sz="1600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endParaRPr lang="ru-RU" sz="1600" dirty="0">
              <a:solidFill>
                <a:schemeClr val="bg1"/>
              </a:solidFill>
              <a:latin typeface="Montserrat Medium" panose="00000600000000000000" pitchFamily="2" charset="-52"/>
            </a:endParaRPr>
          </a:p>
          <a:p>
            <a:r>
              <a:rPr lang="en-US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       </a:t>
            </a:r>
            <a:r>
              <a:rPr lang="ru-RU" sz="1600" dirty="0">
                <a:solidFill>
                  <a:schemeClr val="bg1"/>
                </a:solidFill>
                <a:latin typeface="Montserrat Medium" panose="00000600000000000000" pitchFamily="2" charset="-52"/>
              </a:rPr>
              <a:t>планирую релокацию в Португалию</a:t>
            </a:r>
          </a:p>
        </p:txBody>
      </p:sp>
      <p:sp>
        <p:nvSpPr>
          <p:cNvPr id="11" name="AutoShape 2" descr="🥁 Барабан эмодзи — Значения, Скопировать">
            <a:extLst>
              <a:ext uri="{FF2B5EF4-FFF2-40B4-BE49-F238E27FC236}">
                <a16:creationId xmlns:a16="http://schemas.microsoft.com/office/drawing/2014/main" id="{E581D548-9C14-4DE0-A1F3-42DB616AC0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Смайлик-эмодзи 🥁 'Барабан' ВК (ВКонтакте), Инста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95874433-67E6-417F-88A5-B073018B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4" y="3825637"/>
            <a:ext cx="428631" cy="42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Смайлик-эмодзи 🇵🇹 'Флаг Португалии' ВК (ВКонтакте), Инстаграм, Ватсап:  код смайла, значение и расшифровка">
            <a:extLst>
              <a:ext uri="{FF2B5EF4-FFF2-40B4-BE49-F238E27FC236}">
                <a16:creationId xmlns:a16="http://schemas.microsoft.com/office/drawing/2014/main" id="{062E8E86-43DB-43BA-927A-DE88AD03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3" y="4339627"/>
            <a:ext cx="428631" cy="42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Смайлик-эмоджи Два звена цепи для Вконтакте: код смайла ВК,информация и  кодировки">
            <a:extLst>
              <a:ext uri="{FF2B5EF4-FFF2-40B4-BE49-F238E27FC236}">
                <a16:creationId xmlns:a16="http://schemas.microsoft.com/office/drawing/2014/main" id="{B1A46B58-CF09-4DFB-A52A-740FE96F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45" y="3101511"/>
            <a:ext cx="428630" cy="42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1037390" y="518147"/>
            <a:ext cx="10463929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Kafka Streams</a:t>
            </a:r>
            <a:endParaRPr lang="en-GB" sz="40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85A5C-C955-C82B-CA56-AB388F51B103}"/>
              </a:ext>
            </a:extLst>
          </p:cNvPr>
          <p:cNvSpPr txBox="1"/>
          <p:nvPr/>
        </p:nvSpPr>
        <p:spPr>
          <a:xfrm>
            <a:off x="1037390" y="2117496"/>
            <a:ext cx="9444004" cy="234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sz="2000" b="1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Одна из форм представления </a:t>
            </a:r>
            <a:r>
              <a:rPr lang="en-US" sz="2000" b="1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Consumer </a:t>
            </a:r>
            <a:r>
              <a:rPr lang="ru-RU" sz="2000" b="1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и</a:t>
            </a:r>
            <a:r>
              <a:rPr lang="en-US" sz="2000" b="1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 Producer </a:t>
            </a:r>
            <a:r>
              <a:rPr lang="ru-RU" sz="2000" b="1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в </a:t>
            </a:r>
            <a:r>
              <a:rPr lang="en-US" sz="2000" b="1" dirty="0">
                <a:solidFill>
                  <a:schemeClr val="bg1"/>
                </a:solidFill>
                <a:latin typeface="Montserrat  "/>
                <a:ea typeface="+mj-ea"/>
                <a:cs typeface="+mj-cs"/>
              </a:rPr>
              <a:t>Kafka: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  "/>
              </a:rPr>
              <a:t>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 "/>
              </a:rPr>
              <a:t>ative 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Producer and Consumer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Montserrat  "/>
              </a:rPr>
              <a:t>Spring (boot, cloud)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Montserrat  "/>
              </a:rPr>
              <a:t>Connectors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 </a:t>
            </a:r>
            <a:r>
              <a:rPr lang="en-GB" sz="2000" b="1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Kafka Stream</a:t>
            </a:r>
          </a:p>
        </p:txBody>
      </p:sp>
    </p:spTree>
    <p:extLst>
      <p:ext uri="{BB962C8B-B14F-4D97-AF65-F5344CB8AC3E}">
        <p14:creationId xmlns:p14="http://schemas.microsoft.com/office/powerpoint/2010/main" val="354323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636698" y="365125"/>
            <a:ext cx="10515600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Vanilla Kafka vs Kafka Streams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88FBF-26E3-9D5C-1146-3FD93FD26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" y="1828304"/>
            <a:ext cx="11101663" cy="37108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149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636698" y="365125"/>
            <a:ext cx="10515600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Processor API vs 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Stream API</a:t>
            </a:r>
            <a:r>
              <a:rPr lang="en-US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(</a:t>
            </a:r>
            <a:r>
              <a:rPr lang="en-GB" sz="40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DSL)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A9B3E-DDC3-C576-7F3F-C693524E9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03" y="1642356"/>
            <a:ext cx="3822503" cy="45693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915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4972692" y="2237274"/>
            <a:ext cx="6784410" cy="2348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stateless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Montserrat  "/>
              </a:rPr>
              <a:t>трансформации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 (map, filter)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stateful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Montserrat  "/>
              </a:rPr>
              <a:t>трансформации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 (count, reduce)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joins (</a:t>
            </a:r>
            <a:r>
              <a:rPr lang="en-GB" sz="2000" b="0" i="0" dirty="0" err="1">
                <a:solidFill>
                  <a:schemeClr val="bg1"/>
                </a:solidFill>
                <a:effectLst/>
                <a:latin typeface="Montserrat  "/>
              </a:rPr>
              <a:t>leftJoin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windowing (session windowing, hopping windowing)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263721" y="2354112"/>
            <a:ext cx="4483936" cy="1878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Основные о</a:t>
            </a:r>
            <a:r>
              <a:rPr lang="ru-RU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перации</a:t>
            </a:r>
            <a:endParaRPr lang="en-GB" sz="36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0397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921828" y="2578638"/>
            <a:ext cx="6096000" cy="170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dirty="0" err="1">
                <a:solidFill>
                  <a:schemeClr val="bg1"/>
                </a:solidFill>
                <a:effectLst/>
                <a:latin typeface="Montserrat  "/>
              </a:rPr>
              <a:t>KStream</a:t>
            </a:r>
            <a:endParaRPr lang="ru-RU" sz="2400" dirty="0">
              <a:solidFill>
                <a:schemeClr val="bg1"/>
              </a:solidFill>
              <a:latin typeface="Montserrat  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dirty="0" err="1">
                <a:solidFill>
                  <a:schemeClr val="bg1"/>
                </a:solidFill>
                <a:effectLst/>
                <a:latin typeface="Montserrat  "/>
              </a:rPr>
              <a:t>KTable</a:t>
            </a:r>
            <a:endParaRPr lang="ru-RU" sz="2400" dirty="0">
              <a:solidFill>
                <a:schemeClr val="bg1"/>
              </a:solidFill>
              <a:latin typeface="Montserrat  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dirty="0" err="1">
                <a:solidFill>
                  <a:schemeClr val="bg1"/>
                </a:solidFill>
                <a:effectLst/>
                <a:latin typeface="Montserrat  "/>
              </a:rPr>
              <a:t>KGlobalTable</a:t>
            </a:r>
            <a:endParaRPr lang="en-GB" sz="2400" b="0" i="0" dirty="0">
              <a:solidFill>
                <a:schemeClr val="bg1"/>
              </a:solidFill>
              <a:effectLst/>
              <a:latin typeface="Montserrat  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726057" y="2354112"/>
            <a:ext cx="4021599" cy="23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Основные а</a:t>
            </a:r>
            <a:r>
              <a:rPr lang="ru-RU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бстракции</a:t>
            </a:r>
            <a:endParaRPr lang="en-GB" sz="36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1556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827626" y="2481602"/>
            <a:ext cx="10515600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KTable</a:t>
            </a:r>
            <a:endParaRPr lang="en-GB" sz="3600" b="1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072B7-3769-5C56-7333-C1135965B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2" y="690006"/>
            <a:ext cx="6595339" cy="54779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963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157316" y="2596648"/>
            <a:ext cx="6609303" cy="188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Агрегировать данные по ключу</a:t>
            </a:r>
            <a:endParaRPr lang="en-US" sz="2000" dirty="0">
              <a:solidFill>
                <a:schemeClr val="bg1"/>
              </a:solidFill>
              <a:latin typeface="Montserrat  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Присоединять данные из разных источников</a:t>
            </a:r>
            <a:endParaRPr lang="en-US" sz="2000" dirty="0">
              <a:solidFill>
                <a:schemeClr val="bg1"/>
              </a:solidFill>
              <a:latin typeface="Montserrat  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Фильтровать и преобразовывать данные</a:t>
            </a:r>
            <a:endParaRPr lang="en-US" sz="2000" dirty="0">
              <a:solidFill>
                <a:schemeClr val="bg1"/>
              </a:solidFill>
              <a:latin typeface="Montserrat  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Вычислять агрегаты по времени</a:t>
            </a:r>
            <a:endParaRPr lang="en-GB" sz="2000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726057" y="2354112"/>
            <a:ext cx="4021599" cy="23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С помощью </a:t>
            </a:r>
            <a:r>
              <a:rPr lang="en-GB" sz="3600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KTable</a:t>
            </a: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мы можем</a:t>
            </a:r>
            <a:endParaRPr lang="en-GB" sz="36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56708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820507" y="2947201"/>
            <a:ext cx="6609303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Обогащать данные</a:t>
            </a:r>
            <a:endParaRPr lang="en-US" sz="2000" dirty="0">
              <a:solidFill>
                <a:schemeClr val="bg1"/>
              </a:solidFill>
              <a:latin typeface="Montserrat  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Фильтровать данные</a:t>
            </a:r>
            <a:endParaRPr lang="en-US" sz="2000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726057" y="2354112"/>
            <a:ext cx="4021599" cy="23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С помощью </a:t>
            </a: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Join </a:t>
            </a: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мы можем</a:t>
            </a:r>
            <a:endParaRPr lang="en-GB" sz="36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1169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927100" y="821933"/>
            <a:ext cx="10225198" cy="153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Joins</a:t>
            </a:r>
            <a:endParaRPr lang="en-GB" sz="4000" b="1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6C6BA-799A-30EE-DDC4-3E7CFB23D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114550"/>
            <a:ext cx="10515600" cy="26741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022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6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373384" y="2578638"/>
            <a:ext cx="6644444" cy="188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Tumbling time window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Hopping time window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Session window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Montserrat  "/>
              </a:rPr>
              <a:t>Sliding time window 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500027" y="2354112"/>
            <a:ext cx="4247630" cy="2402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Windowing</a:t>
            </a:r>
            <a:endParaRPr lang="en-GB" sz="36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700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EEB61-F3F9-47B8-8A87-58AEEA892074}"/>
              </a:ext>
            </a:extLst>
          </p:cNvPr>
          <p:cNvSpPr/>
          <p:nvPr/>
        </p:nvSpPr>
        <p:spPr>
          <a:xfrm>
            <a:off x="5435030" y="2425888"/>
            <a:ext cx="6123398" cy="184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Вспомним основные концепции </a:t>
            </a:r>
            <a:r>
              <a:rPr lang="en-US" sz="2000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Apache Kafka</a:t>
            </a:r>
            <a:r>
              <a:rPr lang="ru-RU" sz="2000" dirty="0">
                <a:solidFill>
                  <a:schemeClr val="bg1"/>
                </a:solidFill>
                <a:highlight>
                  <a:srgbClr val="800080"/>
                </a:highlight>
                <a:latin typeface="Montserrat  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Познакомимся с </a:t>
            </a:r>
            <a:r>
              <a:rPr lang="en-GB" sz="2000" dirty="0" err="1">
                <a:solidFill>
                  <a:schemeClr val="bg1"/>
                </a:solidFill>
                <a:latin typeface="Montserrat  "/>
              </a:rPr>
              <a:t>KsqlDB</a:t>
            </a:r>
            <a:endParaRPr lang="ru-RU" sz="2000" dirty="0">
              <a:solidFill>
                <a:schemeClr val="bg1"/>
              </a:solidFill>
              <a:latin typeface="Montserrat  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  "/>
              </a:rPr>
              <a:t>Познакомимся с </a:t>
            </a:r>
            <a:r>
              <a:rPr lang="en-US" sz="2000" dirty="0">
                <a:solidFill>
                  <a:schemeClr val="bg1"/>
                </a:solidFill>
                <a:latin typeface="Montserrat  "/>
              </a:rPr>
              <a:t>Kafka Streams</a:t>
            </a:r>
            <a:endParaRPr lang="ru-RU" sz="2000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1027415" y="2354112"/>
            <a:ext cx="4720241" cy="23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Применение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Kafka Streams </a:t>
            </a: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для обработки потоковых 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данных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5187E78-16C9-44BE-9D3D-BED77BDB3984}"/>
              </a:ext>
            </a:extLst>
          </p:cNvPr>
          <p:cNvCxnSpPr>
            <a:cxnSpLocks/>
          </p:cNvCxnSpPr>
          <p:nvPr/>
        </p:nvCxnSpPr>
        <p:spPr>
          <a:xfrm>
            <a:off x="5147352" y="2258458"/>
            <a:ext cx="0" cy="262201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9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14098" cy="1709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Tumbling time window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6D0C4-693C-9C4D-B957-539C970DB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51" y="1690688"/>
            <a:ext cx="6959600" cy="434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32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636698" y="365125"/>
            <a:ext cx="10515600" cy="4874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Hopping </a:t>
            </a:r>
            <a:endParaRPr lang="ru-RU" sz="3600" b="0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  <a:p>
            <a:pPr algn="r">
              <a:lnSpc>
                <a:spcPct val="150000"/>
              </a:lnSpc>
            </a:pPr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time window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2F9A-821E-AB29-8594-542C45411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53" y="536510"/>
            <a:ext cx="5640870" cy="57849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677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1099334" y="793360"/>
            <a:ext cx="3133619" cy="443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Session </a:t>
            </a:r>
            <a:endParaRPr lang="ru-RU" sz="3600" b="0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  <a:p>
            <a:pPr algn="l">
              <a:lnSpc>
                <a:spcPct val="150000"/>
              </a:lnSpc>
            </a:pPr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window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8177E-F36F-859D-5D0C-E92152ABF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00" y="1073020"/>
            <a:ext cx="6286500" cy="4432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8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636698" y="365125"/>
            <a:ext cx="10515600" cy="5580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Sliding </a:t>
            </a:r>
            <a:endParaRPr lang="ru-RU" sz="3600" b="0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  <a:p>
            <a:pPr algn="r"/>
            <a:r>
              <a:rPr lang="en-GB" sz="3600" b="0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time window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4DFA5-0EDD-0489-3B36-6400D80E1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8" y="912719"/>
            <a:ext cx="6835399" cy="50325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92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730004" y="1962614"/>
            <a:ext cx="10623795" cy="44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Can Apache Kafka Replace a Database?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  <a:hlinkClick r:id="rId4"/>
              </a:rPr>
              <a:t>https://www.kai-waehner.de/blog/2020/03/12/can-apache-kafka-replace-database-acid-storage-transactions-sql-nosql-data-lake/</a:t>
            </a: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It's Okay To Store Data In Kafka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  <a:hlinkClick r:id="rId5"/>
              </a:rPr>
              <a:t>https://www.confluent.io/blog/okay-store-data-apache-kafka/</a:t>
            </a: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Kafka Streams and </a:t>
            </a:r>
            <a:r>
              <a:rPr lang="en-GB" sz="1400" dirty="0" err="1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ksqlDB</a:t>
            </a: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 Compared – How to Choose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  <a:hlinkClick r:id="rId6"/>
              </a:rPr>
              <a:t>https://www.confluent.io/blog/kafka-streams-vs-ksqldb-compared/</a:t>
            </a: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    Crossing the Streams – Joins in Apache Kafka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  <a:hlinkClick r:id="rId7"/>
              </a:rPr>
              <a:t>https://www.confluent.io/blog/crossing-streams-joins-apache-kafka/</a:t>
            </a: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    How Real-Time Stream Processing Works with </a:t>
            </a:r>
            <a:r>
              <a:rPr lang="en-GB" sz="1400" dirty="0" err="1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ksqlDB</a:t>
            </a: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</a:rPr>
              <a:t>, Animated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solidFill>
                  <a:schemeClr val="bg1"/>
                </a:solidFill>
                <a:latin typeface="Montserrat SemiBold" panose="00000700000000000000" pitchFamily="2" charset="-52"/>
                <a:ea typeface="+mn-ea"/>
                <a:cs typeface="+mn-cs"/>
                <a:hlinkClick r:id="rId8"/>
              </a:rPr>
              <a:t>https://www.confluent.io/blog/how-real-time-stream-processing-works-with-ksqldb/?_ga=2.11671796.1553171717.1694356571-1012059325.1693763783</a:t>
            </a: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63129-D25C-D589-2F54-F75E61EA304F}"/>
              </a:ext>
            </a:extLst>
          </p:cNvPr>
          <p:cNvSpPr txBox="1"/>
          <p:nvPr/>
        </p:nvSpPr>
        <p:spPr>
          <a:xfrm>
            <a:off x="730003" y="767358"/>
            <a:ext cx="10623795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0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Источники</a:t>
            </a:r>
            <a:endParaRPr lang="en-GB" sz="40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23200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730004" y="2354112"/>
            <a:ext cx="10623795" cy="2149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Спасибо за внимание</a:t>
            </a:r>
          </a:p>
          <a:p>
            <a:pPr algn="ctr"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+mn-cs"/>
              </a:rPr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65128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B94D1-4E55-4A97-AAB9-53E67E01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6D5266-6B5D-4D73-A813-021FF49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25C733-FBE9-46BB-9D80-0F0365C18CE6}"/>
              </a:ext>
            </a:extLst>
          </p:cNvPr>
          <p:cNvSpPr txBox="1">
            <a:spLocks/>
          </p:cNvSpPr>
          <p:nvPr/>
        </p:nvSpPr>
        <p:spPr>
          <a:xfrm>
            <a:off x="730004" y="1962614"/>
            <a:ext cx="10623795" cy="44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en-GB" sz="1400" dirty="0">
              <a:solidFill>
                <a:schemeClr val="bg1"/>
              </a:solidFill>
              <a:latin typeface="Montserrat SemiBold" panose="00000700000000000000" pitchFamily="2" charset="-52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63129-D25C-D589-2F54-F75E61EA304F}"/>
              </a:ext>
            </a:extLst>
          </p:cNvPr>
          <p:cNvSpPr txBox="1"/>
          <p:nvPr/>
        </p:nvSpPr>
        <p:spPr>
          <a:xfrm>
            <a:off x="730003" y="767358"/>
            <a:ext cx="10623795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0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На связи</a:t>
            </a:r>
            <a:endParaRPr lang="en-GB" sz="40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8380B1D6-26AD-4572-A15D-337F6AEC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90" y="3018033"/>
            <a:ext cx="410967" cy="4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2B69AA-F3E9-4EBA-87D3-BF51EA6F73EE}"/>
              </a:ext>
            </a:extLst>
          </p:cNvPr>
          <p:cNvSpPr txBox="1"/>
          <p:nvPr/>
        </p:nvSpPr>
        <p:spPr>
          <a:xfrm>
            <a:off x="3915311" y="3051606"/>
            <a:ext cx="319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@yauheni_yefimenka</a:t>
            </a:r>
            <a:endParaRPr lang="ru-RU" sz="14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5B5592F2-4D12-446C-9DBA-72DB4C9C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83" y="3582700"/>
            <a:ext cx="363393" cy="36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27CBF-C750-4DCB-99E2-71B79456A96F}"/>
              </a:ext>
            </a:extLst>
          </p:cNvPr>
          <p:cNvSpPr txBox="1"/>
          <p:nvPr/>
        </p:nvSpPr>
        <p:spPr>
          <a:xfrm>
            <a:off x="3873357" y="3623796"/>
            <a:ext cx="65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 https://www.linkedin.com/in/yauheni-efimenko/</a:t>
            </a:r>
            <a:endParaRPr lang="ru-RU" sz="14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378BD4E-8320-68AA-1CC9-7F56C097C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09121" y="4167199"/>
            <a:ext cx="410967" cy="424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2F8D4F-4F23-1031-812D-6CEFF1ED6AC0}"/>
              </a:ext>
            </a:extLst>
          </p:cNvPr>
          <p:cNvSpPr txBox="1"/>
          <p:nvPr/>
        </p:nvSpPr>
        <p:spPr>
          <a:xfrm>
            <a:off x="3938907" y="4225423"/>
            <a:ext cx="65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zh-efimenko.github.io</a:t>
            </a:r>
            <a:r>
              <a:rPr lang="en-US" sz="1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/demo-</a:t>
            </a:r>
            <a:r>
              <a:rPr lang="en-US" sz="1400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kafka</a:t>
            </a:r>
            <a:r>
              <a:rPr lang="en-US" sz="14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-streams/</a:t>
            </a:r>
            <a:endParaRPr lang="ru-RU" sz="14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5756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1125149" y="653671"/>
            <a:ext cx="4551751" cy="4884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Тесно 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связанные, 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но 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разрозненные 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  <a:p>
            <a:pPr>
              <a:lnSpc>
                <a:spcPct val="11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технологии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BA1E3-4C2E-5B51-CEA7-F40C12971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49" y="813800"/>
            <a:ext cx="3894099" cy="47248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2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750012" y="1001155"/>
            <a:ext cx="4736387" cy="4146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Буферизация</a:t>
            </a: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Montserrat ExtraBold" panose="00000900000000000000" pitchFamily="2" charset="-52"/>
              </a:rPr>
              <a:t>персистентность</a:t>
            </a:r>
            <a:r>
              <a:rPr lang="en-US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, </a:t>
            </a:r>
            <a:r>
              <a:rPr lang="en-GB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backpressure</a:t>
            </a:r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, а также распределенный журнал фиксации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667A9-FF8F-2B29-02A9-86502C83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71" y="805947"/>
            <a:ext cx="5107258" cy="45608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84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3256908" y="365125"/>
            <a:ext cx="7895389" cy="574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5400" b="1" dirty="0">
                <a:solidFill>
                  <a:schemeClr val="bg1"/>
                </a:solidFill>
                <a:latin typeface="Helvetica" pitchFamily="2" charset="0"/>
              </a:rPr>
              <a:t>ИНТЕРАКТИВ</a:t>
            </a:r>
            <a:endParaRPr lang="ru-RU" sz="54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AhaSlides - Live Polls and Quizzes">
                <a:extLst>
                  <a:ext uri="{FF2B5EF4-FFF2-40B4-BE49-F238E27FC236}">
                    <a16:creationId xmlns:a16="http://schemas.microsoft.com/office/drawing/2014/main" id="{5E83E4B0-0FFC-404C-E51C-9454E433C7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7689214"/>
                  </p:ext>
                </p:extLst>
              </p:nvPr>
            </p:nvGraphicFramePr>
            <p:xfrm>
              <a:off x="73570" y="2102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Add-in 2" title="AhaSlides - Live Polls and Quizzes">
                <a:extLst>
                  <a:ext uri="{FF2B5EF4-FFF2-40B4-BE49-F238E27FC236}">
                    <a16:creationId xmlns:a16="http://schemas.microsoft.com/office/drawing/2014/main" id="{5E83E4B0-0FFC-404C-E51C-9454E433C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70" y="2102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71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7E52-36F8-4833-8A4E-1F67EB1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53AF34-CA4C-4E01-BD28-B96BB083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9E51CD-2BB0-4779-BBB9-8A6934E516A6}"/>
              </a:ext>
            </a:extLst>
          </p:cNvPr>
          <p:cNvSpPr txBox="1">
            <a:spLocks/>
          </p:cNvSpPr>
          <p:nvPr/>
        </p:nvSpPr>
        <p:spPr>
          <a:xfrm>
            <a:off x="3256908" y="365125"/>
            <a:ext cx="7895389" cy="146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Apache Kafka</a:t>
            </a:r>
            <a:endParaRPr lang="ru-RU" sz="5400" b="1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E33BE0A-9A96-491D-809C-D3A5E893CEA2}"/>
              </a:ext>
            </a:extLst>
          </p:cNvPr>
          <p:cNvSpPr txBox="1">
            <a:spLocks/>
          </p:cNvSpPr>
          <p:nvPr/>
        </p:nvSpPr>
        <p:spPr>
          <a:xfrm>
            <a:off x="636698" y="2074176"/>
            <a:ext cx="9543000" cy="3710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ru-RU" sz="1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184AC-B0E3-4B7B-718D-0AC06D1B8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81" y="1742059"/>
            <a:ext cx="9620637" cy="4209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67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361698-3D69-402A-9A9E-0EB1BA314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33B39-8C5C-49AF-9A81-BA8ADC4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Основные концепции</a:t>
            </a:r>
            <a:endParaRPr lang="en-GB" sz="4000" b="1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2AD0CC-24DA-4B5C-B360-6B07A55C259C}"/>
              </a:ext>
            </a:extLst>
          </p:cNvPr>
          <p:cNvSpPr/>
          <p:nvPr/>
        </p:nvSpPr>
        <p:spPr>
          <a:xfrm>
            <a:off x="1028503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1</a:t>
            </a:r>
            <a:endParaRPr lang="ru-RU" sz="2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31330B-F70A-4C85-85D5-EC5140E5710F}"/>
              </a:ext>
            </a:extLst>
          </p:cNvPr>
          <p:cNvSpPr/>
          <p:nvPr/>
        </p:nvSpPr>
        <p:spPr>
          <a:xfrm>
            <a:off x="3721443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2</a:t>
            </a:r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98B250-9DF8-4682-B98A-8A39951AB257}"/>
              </a:ext>
            </a:extLst>
          </p:cNvPr>
          <p:cNvSpPr/>
          <p:nvPr/>
        </p:nvSpPr>
        <p:spPr>
          <a:xfrm>
            <a:off x="6414384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3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185443-6843-442A-AF7E-F3A108A10905}"/>
              </a:ext>
            </a:extLst>
          </p:cNvPr>
          <p:cNvSpPr/>
          <p:nvPr/>
        </p:nvSpPr>
        <p:spPr>
          <a:xfrm>
            <a:off x="9047181" y="2749811"/>
            <a:ext cx="41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4</a:t>
            </a:r>
            <a:endParaRPr lang="ru-RU" sz="2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98ED1D-C4FF-461C-9C4C-10CA7256CC5E}"/>
              </a:ext>
            </a:extLst>
          </p:cNvPr>
          <p:cNvSpPr/>
          <p:nvPr/>
        </p:nvSpPr>
        <p:spPr>
          <a:xfrm>
            <a:off x="1028503" y="3560324"/>
            <a:ext cx="2064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Publish and subscribe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AF48CB-BCC9-45C0-BEBA-AB990EC25686}"/>
              </a:ext>
            </a:extLst>
          </p:cNvPr>
          <p:cNvSpPr/>
          <p:nvPr/>
        </p:nvSpPr>
        <p:spPr>
          <a:xfrm>
            <a:off x="3721443" y="3584970"/>
            <a:ext cx="2064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Store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77ABA44-BD12-4D6B-BCEF-96012DEA814A}"/>
              </a:ext>
            </a:extLst>
          </p:cNvPr>
          <p:cNvSpPr/>
          <p:nvPr/>
        </p:nvSpPr>
        <p:spPr>
          <a:xfrm>
            <a:off x="6414383" y="3584970"/>
            <a:ext cx="2064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Process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F77059F-8A09-472E-9D0A-4AEA85CDA683}"/>
              </a:ext>
            </a:extLst>
          </p:cNvPr>
          <p:cNvSpPr/>
          <p:nvPr/>
        </p:nvSpPr>
        <p:spPr>
          <a:xfrm>
            <a:off x="9047181" y="3584970"/>
            <a:ext cx="20648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Integration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3700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Объект 4">
            <a:extLst>
              <a:ext uri="{FF2B5EF4-FFF2-40B4-BE49-F238E27FC236}">
                <a16:creationId xmlns:a16="http://schemas.microsoft.com/office/drawing/2014/main" id="{39F53754-A2DE-4FF3-AE3D-E677DD5C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361698-3D69-402A-9A9E-0EB1BA314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33B39-8C5C-49AF-9A81-BA8ADC4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Основные концепции</a:t>
            </a:r>
            <a:endParaRPr lang="en-GB" sz="4000" b="1" i="0" dirty="0">
              <a:solidFill>
                <a:schemeClr val="bg1"/>
              </a:solidFill>
              <a:effectLst/>
              <a:latin typeface="Montserrat ExtraBold" panose="00000900000000000000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2AD0CC-24DA-4B5C-B360-6B07A55C259C}"/>
              </a:ext>
            </a:extLst>
          </p:cNvPr>
          <p:cNvSpPr/>
          <p:nvPr/>
        </p:nvSpPr>
        <p:spPr>
          <a:xfrm>
            <a:off x="1028503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1</a:t>
            </a:r>
            <a:endParaRPr lang="ru-RU" sz="2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31330B-F70A-4C85-85D5-EC5140E5710F}"/>
              </a:ext>
            </a:extLst>
          </p:cNvPr>
          <p:cNvSpPr/>
          <p:nvPr/>
        </p:nvSpPr>
        <p:spPr>
          <a:xfrm>
            <a:off x="3721443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2</a:t>
            </a:r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98B250-9DF8-4682-B98A-8A39951AB257}"/>
              </a:ext>
            </a:extLst>
          </p:cNvPr>
          <p:cNvSpPr/>
          <p:nvPr/>
        </p:nvSpPr>
        <p:spPr>
          <a:xfrm>
            <a:off x="6414384" y="2749811"/>
            <a:ext cx="47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3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185443-6843-442A-AF7E-F3A108A10905}"/>
              </a:ext>
            </a:extLst>
          </p:cNvPr>
          <p:cNvSpPr/>
          <p:nvPr/>
        </p:nvSpPr>
        <p:spPr>
          <a:xfrm>
            <a:off x="9047181" y="2749811"/>
            <a:ext cx="41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4</a:t>
            </a:r>
            <a:endParaRPr lang="ru-RU" sz="2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98ED1D-C4FF-461C-9C4C-10CA7256CC5E}"/>
              </a:ext>
            </a:extLst>
          </p:cNvPr>
          <p:cNvSpPr/>
          <p:nvPr/>
        </p:nvSpPr>
        <p:spPr>
          <a:xfrm>
            <a:off x="1028503" y="3560324"/>
            <a:ext cx="2064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Publish and subscribe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AF48CB-BCC9-45C0-BEBA-AB990EC25686}"/>
              </a:ext>
            </a:extLst>
          </p:cNvPr>
          <p:cNvSpPr/>
          <p:nvPr/>
        </p:nvSpPr>
        <p:spPr>
          <a:xfrm>
            <a:off x="3721443" y="3584970"/>
            <a:ext cx="2064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Store</a:t>
            </a:r>
            <a:endParaRPr lang="ru-RU" sz="28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77ABA44-BD12-4D6B-BCEF-96012DEA814A}"/>
              </a:ext>
            </a:extLst>
          </p:cNvPr>
          <p:cNvSpPr/>
          <p:nvPr/>
        </p:nvSpPr>
        <p:spPr>
          <a:xfrm>
            <a:off x="6414383" y="3584970"/>
            <a:ext cx="2064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Process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F77059F-8A09-472E-9D0A-4AEA85CDA683}"/>
              </a:ext>
            </a:extLst>
          </p:cNvPr>
          <p:cNvSpPr/>
          <p:nvPr/>
        </p:nvSpPr>
        <p:spPr>
          <a:xfrm>
            <a:off x="9047181" y="3584970"/>
            <a:ext cx="20648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Integration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7CCB876-0A00-47C4-8F84-B0E2FC91422B}"/>
              </a:ext>
            </a:extLst>
          </p:cNvPr>
          <p:cNvSpPr/>
          <p:nvPr/>
        </p:nvSpPr>
        <p:spPr>
          <a:xfrm>
            <a:off x="3526127" y="2566869"/>
            <a:ext cx="2455524" cy="3184988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glow rad="139700">
              <a:srgbClr val="EF11C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7A8F3-43B3-4FC4-B861-C9ED55EAAA16}"/>
              </a:ext>
            </a:extLst>
          </p:cNvPr>
          <p:cNvSpPr txBox="1"/>
          <p:nvPr/>
        </p:nvSpPr>
        <p:spPr>
          <a:xfrm>
            <a:off x="3938632" y="3592676"/>
            <a:ext cx="1395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Montserrat ExtraBold" panose="00000900000000000000" pitchFamily="2" charset="-52"/>
              </a:rPr>
              <a:t>Store</a:t>
            </a:r>
            <a:endParaRPr lang="ru-RU" sz="28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20A8A67-7812-44DF-9AA3-ACB297D128C8}"/>
              </a:ext>
            </a:extLst>
          </p:cNvPr>
          <p:cNvSpPr/>
          <p:nvPr/>
        </p:nvSpPr>
        <p:spPr>
          <a:xfrm>
            <a:off x="3534309" y="2902211"/>
            <a:ext cx="1387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ExtraBold" panose="00000900000000000000" pitchFamily="2" charset="-52"/>
              </a:rPr>
              <a:t>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417972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EC19D8-086B-7B43-BE13-2A1C8BD8D623}">
  <we:reference id="wa104380862" version="1.5.0.0" store="en-GB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0CB3CE3-9D70-AF41-A7EB-B6ABD6D78E16}">
  <we:reference id="wa200004824" version="1.0.0.0" store="en-GB" storeType="OMEX"/>
  <we:alternateReferences>
    <we:reference id="WA200004824" version="1.0.0.0" store="WA200004824" storeType="OMEX"/>
  </we:alternateReferences>
  <we:properties>
    <we:property name="aha-slide" value="{&quot;slideId&quot;:&quot;97910242&quot;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F0CB3CE3-9D70-AF41-A7EB-B6ABD6D78E16}">
  <we:reference id="wa200004824" version="1.0.0.0" store="en-GB" storeType="OMEX"/>
  <we:alternateReferences>
    <we:reference id="WA200004824" version="1.0.0.0" store="WA200004824" storeType="OMEX"/>
  </we:alternateReferences>
  <we:properties>
    <we:property name="aha-slide" value="{&quot;slideId&quot;:&quot;97910501&quot;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F0CB3CE3-9D70-AF41-A7EB-B6ABD6D78E16}">
  <we:reference id="wa200004824" version="1.0.0.0" store="en-GB" storeType="OMEX"/>
  <we:alternateReferences>
    <we:reference id="WA200004824" version="1.0.0.0" store="WA200004824" storeType="OMEX"/>
  </we:alternateReferences>
  <we:properties>
    <we:property name="aha-slide" value="{&quot;slideId&quot;:&quot;97910759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1198</Words>
  <Application>Microsoft Macintosh PowerPoint</Application>
  <PresentationFormat>Widescreen</PresentationFormat>
  <Paragraphs>230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.AppleSystemUIFontMonospaced</vt:lpstr>
      <vt:lpstr>Arial</vt:lpstr>
      <vt:lpstr>Calibri</vt:lpstr>
      <vt:lpstr>Calibri Light</vt:lpstr>
      <vt:lpstr>Helvetica</vt:lpstr>
      <vt:lpstr>Helvetica Neue</vt:lpstr>
      <vt:lpstr>Montserrat</vt:lpstr>
      <vt:lpstr>Montserrat  </vt:lpstr>
      <vt:lpstr>Montserrat ExtraBold</vt:lpstr>
      <vt:lpstr>Montserrat Medium</vt:lpstr>
      <vt:lpstr>Montserrat SemiBold</vt:lpstr>
      <vt:lpstr>Söhne</vt:lpstr>
      <vt:lpstr>Wingdings</vt:lpstr>
      <vt:lpstr>Тема Office</vt:lpstr>
      <vt:lpstr>Kafka Streams Спикер: Евгений Ефименко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Основные концепции</vt:lpstr>
      <vt:lpstr>Основные концепции</vt:lpstr>
      <vt:lpstr>Основные концепции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ТИТУЛЬНАЯ СТРАНИЦА</dc:title>
  <dc:creator>Савинова Дарья Андреевна</dc:creator>
  <cp:lastModifiedBy>Yauheni Yefimenka</cp:lastModifiedBy>
  <cp:revision>22</cp:revision>
  <dcterms:created xsi:type="dcterms:W3CDTF">2022-08-16T11:10:11Z</dcterms:created>
  <dcterms:modified xsi:type="dcterms:W3CDTF">2023-09-27T18:24:02Z</dcterms:modified>
</cp:coreProperties>
</file>